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2"/>
  </p:notesMasterIdLst>
  <p:handoutMasterIdLst>
    <p:handoutMasterId r:id="rId13"/>
  </p:handoutMasterIdLst>
  <p:sldIdLst>
    <p:sldId id="256" r:id="rId5"/>
    <p:sldId id="257" r:id="rId6"/>
    <p:sldId id="258" r:id="rId7"/>
    <p:sldId id="262" r:id="rId8"/>
    <p:sldId id="261" r:id="rId9"/>
    <p:sldId id="264" r:id="rId10"/>
    <p:sldId id="263"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3" autoAdjust="0"/>
    <p:restoredTop sz="94712" autoAdjust="0"/>
  </p:normalViewPr>
  <p:slideViewPr>
    <p:cSldViewPr snapToGrid="0">
      <p:cViewPr varScale="1">
        <p:scale>
          <a:sx n="114" d="100"/>
          <a:sy n="114" d="100"/>
        </p:scale>
        <p:origin x="180" y="144"/>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5/24/2022</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5/24/2022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endParaRPr lang="ru-RU" dirty="0"/>
          </a:p>
        </p:txBody>
      </p:sp>
      <p:sp>
        <p:nvSpPr>
          <p:cNvPr id="8" name="Rectangle 7">
            <a:extLst>
              <a:ext uri="{FF2B5EF4-FFF2-40B4-BE49-F238E27FC236}">
                <a16:creationId xmlns:a16="http://schemas.microsoft.com/office/drawing/2014/main" id="{80E4E6E9-8583-42AE-92BA-7B181C77D0D5}"/>
              </a:ext>
            </a:extLst>
          </p:cNvPr>
          <p:cNvSpPr/>
          <p:nvPr/>
        </p:nvSpPr>
        <p:spPr>
          <a:xfrm>
            <a:off x="6755005" y="1794094"/>
            <a:ext cx="5472328" cy="3759417"/>
          </a:xfrm>
          <a:prstGeom prst="rect">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t>სსიპ - აკაკი წერეთლის სახელმწიფო უნივერსიტეტი</a:t>
            </a:r>
            <a:endParaRPr lang="en-US" sz="2400" b="1" dirty="0"/>
          </a:p>
          <a:p>
            <a:pPr algn="ctr"/>
            <a:endParaRPr lang="en-US" sz="2400" dirty="0"/>
          </a:p>
          <a:p>
            <a:pPr algn="ctr"/>
            <a:r>
              <a:rPr lang="ka-GE" sz="2400" b="1" dirty="0"/>
              <a:t>პროფესიული საგანმანათლებლო პროგრამა</a:t>
            </a:r>
            <a:endParaRPr lang="en-US" sz="2400" dirty="0"/>
          </a:p>
          <a:p>
            <a:pPr algn="ctr"/>
            <a:r>
              <a:rPr lang="ka-GE" sz="2400" b="1" dirty="0"/>
              <a:t> </a:t>
            </a:r>
            <a:endParaRPr lang="en-US" sz="2400" dirty="0"/>
          </a:p>
          <a:p>
            <a:pPr algn="ctr"/>
            <a:r>
              <a:rPr lang="ka-GE" sz="2400" b="1" dirty="0"/>
              <a:t>„აღმზრდელი“</a:t>
            </a:r>
            <a:endParaRPr lang="en-US" sz="2400" dirty="0"/>
          </a:p>
        </p:txBody>
      </p:sp>
    </p:spTree>
    <p:extLst>
      <p:ext uri="{BB962C8B-B14F-4D97-AF65-F5344CB8AC3E}">
        <p14:creationId xmlns:p14="http://schemas.microsoft.com/office/powerpoint/2010/main" val="3997746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p:txBody>
          <a:bodyPr>
            <a:normAutofit fontScale="90000"/>
          </a:bodyPr>
          <a:lstStyle/>
          <a:p>
            <a:r>
              <a:rPr lang="ka-GE" dirty="0"/>
              <a:t>მისანიჭებელი კვალიფიკაცია </a:t>
            </a:r>
            <a:endParaRPr lang="en-US" dirty="0"/>
          </a:p>
        </p:txBody>
      </p:sp>
      <p:pic>
        <p:nvPicPr>
          <p:cNvPr id="25" name="Picture Placeholder 24" descr="Child Holding Pencil While coloring">
            <a:extLst>
              <a:ext uri="{FF2B5EF4-FFF2-40B4-BE49-F238E27FC236}">
                <a16:creationId xmlns:a16="http://schemas.microsoft.com/office/drawing/2014/main" id="{D25A3CAD-2ED9-4CC4-AC5F-E449BB764278}"/>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3314240" y="793217"/>
            <a:ext cx="8877760" cy="6064783"/>
          </a:xfrm>
        </p:spPr>
      </p:pic>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2</a:t>
            </a:fld>
            <a:endParaRPr lang="en-US" dirty="0"/>
          </a:p>
        </p:txBody>
      </p:sp>
      <p:sp>
        <p:nvSpPr>
          <p:cNvPr id="3" name="Rectangle 2">
            <a:extLst>
              <a:ext uri="{FF2B5EF4-FFF2-40B4-BE49-F238E27FC236}">
                <a16:creationId xmlns:a16="http://schemas.microsoft.com/office/drawing/2014/main" id="{38CEDF44-B93B-4AE2-B98C-951EC6BA9767}"/>
              </a:ext>
            </a:extLst>
          </p:cNvPr>
          <p:cNvSpPr/>
          <p:nvPr/>
        </p:nvSpPr>
        <p:spPr>
          <a:xfrm>
            <a:off x="4964937" y="390149"/>
            <a:ext cx="6519934" cy="1413484"/>
          </a:xfrm>
          <a:prstGeom prst="rect">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უმაღლესი პროფესიული კვალიფიკაცია სკოლამდელ აღზრდაში</a:t>
            </a:r>
            <a:endParaRPr lang="en-US" dirty="0"/>
          </a:p>
          <a:p>
            <a:pPr algn="ctr"/>
            <a:r>
              <a:rPr lang="ka-GE" dirty="0"/>
              <a:t>Higher Vocational Qualification in Preschool </a:t>
            </a:r>
            <a:r>
              <a:rPr lang="en-US" dirty="0"/>
              <a:t>   </a:t>
            </a:r>
            <a:r>
              <a:rPr lang="ka-GE" dirty="0"/>
              <a:t>Education</a:t>
            </a:r>
            <a:endParaRPr lang="en-US" dirty="0"/>
          </a:p>
        </p:txBody>
      </p:sp>
    </p:spTree>
    <p:extLst>
      <p:ext uri="{BB962C8B-B14F-4D97-AF65-F5344CB8AC3E}">
        <p14:creationId xmlns:p14="http://schemas.microsoft.com/office/powerpoint/2010/main" val="24399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374844" y="988538"/>
            <a:ext cx="4474886" cy="734415"/>
          </a:xfrm>
        </p:spPr>
        <p:txBody>
          <a:bodyPr>
            <a:normAutofit fontScale="90000"/>
          </a:bodyPr>
          <a:lstStyle/>
          <a:p>
            <a:r>
              <a:rPr lang="ka-GE" dirty="0"/>
              <a:t>პროგრამის მიზანი</a:t>
            </a:r>
            <a:endParaRPr lang="en-US" dirty="0"/>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a:xfrm>
            <a:off x="227880" y="2298686"/>
            <a:ext cx="5524698" cy="3802641"/>
          </a:xfrm>
        </p:spPr>
        <p:txBody>
          <a:bodyPr>
            <a:normAutofit fontScale="92500" lnSpcReduction="10000"/>
          </a:bodyPr>
          <a:lstStyle/>
          <a:p>
            <a:pPr marL="0" indent="0" algn="just">
              <a:buNone/>
            </a:pPr>
            <a:r>
              <a:rPr lang="ka-GE" sz="2000" dirty="0"/>
              <a:t>პროფესიული საგანმანათლებლო პროგრამების ჩარჩო დოკუმენტის „აღმზრდელი“ საფუძველზე შემუშავებული პროფესიული საგანმანათლებლო პროგრამის მიზანია კვალიფიციური კადრის მომზადება, რომელიც შეძლებს ადრეულ და სკოლამდელ ასაკში ბავშვზე ზრუნვას, მის აღზრდას და განვითარებას. ამ მიზნებისთვის აღმზრდელმა უნდა უზრუნველყოს უსაფრთხო და განმავითარებელი სააღმზრდელო გარემო და ამ პროცესში შეძლოს ბავშვის ოჯახთან, ადრეული და სკოლამდელი აღზრდისა და განათლების დაწესებულების კოლექტივთან, სფეროს წარმომადგენლებთან კომუნიკაცია და საკუთარ პროფესიულ განვითარებაზე ზრუნვა.</a:t>
            </a:r>
            <a:endParaRPr lang="en-US" sz="2000" dirty="0"/>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3</a:t>
            </a:fld>
            <a:endParaRPr lang="en-US" dirty="0"/>
          </a:p>
        </p:txBody>
      </p:sp>
      <p:sp>
        <p:nvSpPr>
          <p:cNvPr id="3" name="Picture Placeholder 2">
            <a:extLst>
              <a:ext uri="{FF2B5EF4-FFF2-40B4-BE49-F238E27FC236}">
                <a16:creationId xmlns:a16="http://schemas.microsoft.com/office/drawing/2014/main" id="{09F3DA5B-402E-4076-9932-193F8F91B65D}"/>
              </a:ext>
            </a:extLst>
          </p:cNvPr>
          <p:cNvSpPr>
            <a:spLocks noGrp="1"/>
          </p:cNvSpPr>
          <p:nvPr>
            <p:ph type="pic" sz="quarter" idx="14"/>
          </p:nvPr>
        </p:nvSpPr>
        <p:spPr/>
      </p:sp>
      <p:pic>
        <p:nvPicPr>
          <p:cNvPr id="7" name="Picture 6">
            <a:extLst>
              <a:ext uri="{FF2B5EF4-FFF2-40B4-BE49-F238E27FC236}">
                <a16:creationId xmlns:a16="http://schemas.microsoft.com/office/drawing/2014/main" id="{43431459-C5FF-4363-ADB1-132F160E4121}"/>
              </a:ext>
            </a:extLst>
          </p:cNvPr>
          <p:cNvPicPr>
            <a:picLocks noChangeAspect="1"/>
          </p:cNvPicPr>
          <p:nvPr/>
        </p:nvPicPr>
        <p:blipFill>
          <a:blip r:embed="rId2"/>
          <a:stretch>
            <a:fillRect/>
          </a:stretch>
        </p:blipFill>
        <p:spPr>
          <a:xfrm rot="727643">
            <a:off x="6367687" y="191014"/>
            <a:ext cx="4850655" cy="5557960"/>
          </a:xfrm>
          <a:prstGeom prst="rect">
            <a:avLst/>
          </a:prstGeom>
        </p:spPr>
      </p:pic>
    </p:spTree>
    <p:extLst>
      <p:ext uri="{BB962C8B-B14F-4D97-AF65-F5344CB8AC3E}">
        <p14:creationId xmlns:p14="http://schemas.microsoft.com/office/powerpoint/2010/main" val="367141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360000">
            <a:off x="109813" y="369376"/>
            <a:ext cx="7206126" cy="2645997"/>
          </a:xfrm>
        </p:spPr>
        <p:txBody>
          <a:bodyPr>
            <a:normAutofit fontScale="90000"/>
          </a:bodyPr>
          <a:lstStyle/>
          <a:p>
            <a:pPr algn="ctr"/>
            <a:r>
              <a:rPr lang="ka-GE" dirty="0"/>
              <a:t>პროფესიული საგანმანათლებლო პროგრამების „აღმზრდელი“ დასრულების შემდეგ პირს შეუძლია:</a:t>
            </a:r>
            <a:endParaRPr lang="en-US"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a:off x="675759" y="3384749"/>
            <a:ext cx="11073679" cy="3127299"/>
          </a:xfrm>
        </p:spPr>
        <p:style>
          <a:lnRef idx="2">
            <a:schemeClr val="dk1"/>
          </a:lnRef>
          <a:fillRef idx="1">
            <a:schemeClr val="lt1"/>
          </a:fillRef>
          <a:effectRef idx="0">
            <a:schemeClr val="dk1"/>
          </a:effectRef>
          <a:fontRef idx="minor">
            <a:schemeClr val="dk1"/>
          </a:fontRef>
        </p:style>
        <p:txBody>
          <a:bodyPr>
            <a:normAutofit fontScale="92500"/>
          </a:bodyPr>
          <a:lstStyle/>
          <a:p>
            <a:r>
              <a:rPr lang="ka-GE" sz="2600" dirty="0">
                <a:solidFill>
                  <a:schemeClr val="tx1">
                    <a:lumMod val="75000"/>
                  </a:schemeClr>
                </a:solidFill>
              </a:rPr>
              <a:t>ა) ადრეული და სკოლამდელი ასაკის ბავშვის ჰოლისტური განვითარება, მათი ასაკობრივი თავისებურებების, ინტერესების, ინდივიდუალური შესაძლებლობების გათვალისწინებით;</a:t>
            </a:r>
            <a:endParaRPr lang="en-US" sz="2600" dirty="0">
              <a:solidFill>
                <a:schemeClr val="tx1">
                  <a:lumMod val="75000"/>
                </a:schemeClr>
              </a:solidFill>
            </a:endParaRPr>
          </a:p>
          <a:p>
            <a:r>
              <a:rPr lang="ka-GE" sz="2600" dirty="0">
                <a:solidFill>
                  <a:schemeClr val="tx1">
                    <a:lumMod val="75000"/>
                  </a:schemeClr>
                </a:solidFill>
              </a:rPr>
              <a:t>ბ) მრავალფეროვანი, მასტიმულირებელი საგანმანათლებლო და სააღმზრდელო პროცესის დაგეგმვა და მართვა;</a:t>
            </a:r>
            <a:endParaRPr lang="en-US" sz="2600" dirty="0">
              <a:solidFill>
                <a:schemeClr val="tx1">
                  <a:lumMod val="75000"/>
                </a:schemeClr>
              </a:solidFill>
            </a:endParaRPr>
          </a:p>
          <a:p>
            <a:r>
              <a:rPr lang="ka-GE" sz="2600" dirty="0">
                <a:solidFill>
                  <a:schemeClr val="tx1">
                    <a:lumMod val="75000"/>
                  </a:schemeClr>
                </a:solidFill>
              </a:rPr>
              <a:t>გ) ბავშვის განვითარების ხელშემწყობი სტრატეგიების გამოყენება;</a:t>
            </a:r>
            <a:endParaRPr lang="en-US" sz="2600" dirty="0">
              <a:solidFill>
                <a:schemeClr val="tx1">
                  <a:lumMod val="75000"/>
                </a:schemeClr>
              </a:solidFill>
            </a:endParaRPr>
          </a:p>
          <a:p>
            <a:r>
              <a:rPr lang="ka-GE" sz="2600" dirty="0">
                <a:solidFill>
                  <a:schemeClr val="tx1">
                    <a:lumMod val="75000"/>
                  </a:schemeClr>
                </a:solidFill>
              </a:rPr>
              <a:t>დ) წარმატებული, უსაფრთხო, მხარდამჭერი სააღმზრდელო გარემოს შექმნა.</a:t>
            </a:r>
            <a:endParaRPr lang="en-US" sz="2600" dirty="0">
              <a:solidFill>
                <a:schemeClr val="tx1">
                  <a:lumMod val="75000"/>
                </a:schemeClr>
              </a:solidFill>
            </a:endParaRPr>
          </a:p>
          <a:p>
            <a:endParaRPr lang="en-US" dirty="0"/>
          </a:p>
        </p:txBody>
      </p:sp>
      <p:pic>
        <p:nvPicPr>
          <p:cNvPr id="9" name="Picture Placeholder 8" descr="Painting and Drawing Tools Set">
            <a:extLst>
              <a:ext uri="{FF2B5EF4-FFF2-40B4-BE49-F238E27FC236}">
                <a16:creationId xmlns:a16="http://schemas.microsoft.com/office/drawing/2014/main" id="{71721CA4-A4DE-4064-A8E6-96148525225A}"/>
              </a:ext>
            </a:extLst>
          </p:cNvPr>
          <p:cNvPicPr>
            <a:picLocks noGrp="1" noChangeAspect="1"/>
          </p:cNvPicPr>
          <p:nvPr>
            <p:ph type="pic" sz="quarter" idx="1"/>
          </p:nvPr>
        </p:nvPicPr>
        <p:blipFill rotWithShape="1">
          <a:blip r:embed="rId2"/>
          <a:srcRect l="205" r="205"/>
          <a:stretch/>
        </p:blipFill>
        <p:spPr>
          <a:xfrm>
            <a:off x="7939473" y="0"/>
            <a:ext cx="4236350" cy="2835365"/>
          </a:xfrm>
        </p:spPr>
      </p:pic>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a:xfrm>
            <a:off x="11658694" y="6231050"/>
            <a:ext cx="642257" cy="365125"/>
          </a:xfrm>
        </p:spPr>
        <p:txBody>
          <a:bodyPr/>
          <a:lstStyle/>
          <a:p>
            <a:fld id="{98C0CDE5-970C-4CC4-BF43-0DA127E73E82}" type="slidenum">
              <a:rPr lang="en-US" smtClean="0"/>
              <a:pPr/>
              <a:t>4</a:t>
            </a:fld>
            <a:endParaRPr lang="en-US" dirty="0"/>
          </a:p>
        </p:txBody>
      </p:sp>
    </p:spTree>
    <p:extLst>
      <p:ext uri="{BB962C8B-B14F-4D97-AF65-F5344CB8AC3E}">
        <p14:creationId xmlns:p14="http://schemas.microsoft.com/office/powerpoint/2010/main" val="253257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1905" y="901053"/>
            <a:ext cx="4955440" cy="1061509"/>
          </a:xfrm>
        </p:spPr>
        <p:txBody>
          <a:bodyPr>
            <a:noAutofit/>
          </a:bodyPr>
          <a:lstStyle/>
          <a:p>
            <a:pPr lvl="0"/>
            <a:r>
              <a:rPr lang="ka-GE" sz="2800" dirty="0"/>
              <a:t>სტრუქტურა და მოდულები </a:t>
            </a:r>
            <a:endParaRPr lang="en-US" sz="2800" dirty="0"/>
          </a:p>
        </p:txBody>
      </p:sp>
      <p:sp>
        <p:nvSpPr>
          <p:cNvPr id="5" name="Text Placeholder 4">
            <a:extLst>
              <a:ext uri="{FF2B5EF4-FFF2-40B4-BE49-F238E27FC236}">
                <a16:creationId xmlns:a16="http://schemas.microsoft.com/office/drawing/2014/main" id="{47F58CBE-13EA-4F05-A482-DB6F4B95ACB2}"/>
              </a:ext>
            </a:extLst>
          </p:cNvPr>
          <p:cNvSpPr>
            <a:spLocks noGrp="1"/>
          </p:cNvSpPr>
          <p:nvPr>
            <p:ph type="body" idx="1"/>
          </p:nvPr>
        </p:nvSpPr>
        <p:spPr>
          <a:xfrm>
            <a:off x="544457" y="2665789"/>
            <a:ext cx="4494794" cy="2433749"/>
          </a:xfrm>
        </p:spPr>
        <p:txBody>
          <a:bodyPr tIns="180000" bIns="108000">
            <a:normAutofit fontScale="92500"/>
          </a:bodyPr>
          <a:lstStyle/>
          <a:p>
            <a:r>
              <a:rPr lang="en-US" sz="2400" dirty="0" err="1"/>
              <a:t>პროგრამის</a:t>
            </a:r>
            <a:r>
              <a:rPr lang="en-US" sz="2400" dirty="0"/>
              <a:t> </a:t>
            </a:r>
            <a:r>
              <a:rPr lang="ka-GE" sz="2400" dirty="0"/>
              <a:t>მოცულობა და </a:t>
            </a:r>
            <a:r>
              <a:rPr lang="en-US" sz="2400" dirty="0" err="1"/>
              <a:t>ხანგრძლივობა</a:t>
            </a:r>
            <a:r>
              <a:rPr lang="en-US" sz="2400" dirty="0"/>
              <a:t> </a:t>
            </a:r>
            <a:r>
              <a:rPr lang="ka-GE" sz="2400" dirty="0"/>
              <a:t>ქართულენოვანი სტუდენტებისათვის</a:t>
            </a:r>
            <a:r>
              <a:rPr lang="en-US" sz="2400" dirty="0"/>
              <a:t>:</a:t>
            </a:r>
          </a:p>
          <a:p>
            <a:pPr lvl="0"/>
            <a:r>
              <a:rPr lang="ka-GE" sz="2400" dirty="0"/>
              <a:t>მოცულობა: 116 კრედიტი</a:t>
            </a:r>
            <a:endParaRPr lang="en-US" sz="2400" dirty="0"/>
          </a:p>
          <a:p>
            <a:pPr lvl="0"/>
            <a:r>
              <a:rPr lang="ka-GE" sz="2400" dirty="0"/>
              <a:t>ხანგრძლივობა: 86 სასწავლო კვირა</a:t>
            </a:r>
            <a:endParaRPr lang="en-US" sz="2400" dirty="0"/>
          </a:p>
        </p:txBody>
      </p:sp>
      <p:graphicFrame>
        <p:nvGraphicFramePr>
          <p:cNvPr id="7" name="Table Placeholder 6" descr="table">
            <a:extLst>
              <a:ext uri="{FF2B5EF4-FFF2-40B4-BE49-F238E27FC236}">
                <a16:creationId xmlns:a16="http://schemas.microsoft.com/office/drawing/2014/main" id="{D83D9E27-1AC3-4FB1-9CE1-A4C5BB26FFF8}"/>
              </a:ext>
            </a:extLst>
          </p:cNvPr>
          <p:cNvGraphicFramePr>
            <a:graphicFrameLocks noGrp="1"/>
          </p:cNvGraphicFramePr>
          <p:nvPr>
            <p:ph type="tbl" sz="quarter" idx="13"/>
            <p:extLst>
              <p:ext uri="{D42A27DB-BD31-4B8C-83A1-F6EECF244321}">
                <p14:modId xmlns:p14="http://schemas.microsoft.com/office/powerpoint/2010/main" val="1949950915"/>
              </p:ext>
            </p:extLst>
          </p:nvPr>
        </p:nvGraphicFramePr>
        <p:xfrm>
          <a:off x="5591908" y="1161524"/>
          <a:ext cx="5852062" cy="4078691"/>
        </p:xfrm>
        <a:graphic>
          <a:graphicData uri="http://schemas.openxmlformats.org/drawingml/2006/table">
            <a:tbl>
              <a:tblPr firstRow="1" bandRow="1">
                <a:tableStyleId>{BDBED569-4797-4DF1-A0F4-6AAB3CD982D8}</a:tableStyleId>
              </a:tblPr>
              <a:tblGrid>
                <a:gridCol w="5852062">
                  <a:extLst>
                    <a:ext uri="{9D8B030D-6E8A-4147-A177-3AD203B41FA5}">
                      <a16:colId xmlns:a16="http://schemas.microsoft.com/office/drawing/2014/main" val="3617295776"/>
                    </a:ext>
                  </a:extLst>
                </a:gridCol>
              </a:tblGrid>
              <a:tr h="4078691">
                <a:tc>
                  <a:txBody>
                    <a:bodyPr/>
                    <a:lstStyle/>
                    <a:p>
                      <a:pPr algn="ctr"/>
                      <a:r>
                        <a:rPr lang="en-US" sz="2400" kern="1200" dirty="0">
                          <a:effectLst/>
                        </a:rPr>
                        <a:t> </a:t>
                      </a:r>
                      <a:r>
                        <a:rPr lang="ka-GE" sz="2400" kern="1200" dirty="0">
                          <a:solidFill>
                            <a:schemeClr val="tx1">
                              <a:lumMod val="50000"/>
                            </a:schemeClr>
                          </a:solidFill>
                          <a:effectLst/>
                        </a:rPr>
                        <a:t>აღმზრდელის პროფესიული საგანმანათლებლო პროგრამა შედგება</a:t>
                      </a:r>
                    </a:p>
                    <a:p>
                      <a:endParaRPr lang="en-US" sz="2400" kern="1200" dirty="0">
                        <a:solidFill>
                          <a:schemeClr val="tx1">
                            <a:lumMod val="50000"/>
                          </a:schemeClr>
                        </a:solidFill>
                        <a:effectLst/>
                      </a:endParaRPr>
                    </a:p>
                    <a:p>
                      <a:r>
                        <a:rPr lang="ka-GE" sz="2400" kern="1200" dirty="0">
                          <a:solidFill>
                            <a:schemeClr val="tx1">
                              <a:lumMod val="50000"/>
                            </a:schemeClr>
                          </a:solidFill>
                          <a:effectLst/>
                        </a:rPr>
                        <a:t>ა) 3 ზოგადი სავალდებულო მოდულისაგან, ჯამში 11 კრედიტის მოცულობით: </a:t>
                      </a:r>
                      <a:endParaRPr lang="en-US" sz="2400" kern="1200" dirty="0">
                        <a:solidFill>
                          <a:schemeClr val="tx1">
                            <a:lumMod val="50000"/>
                          </a:schemeClr>
                        </a:solidFill>
                        <a:effectLst/>
                      </a:endParaRPr>
                    </a:p>
                    <a:p>
                      <a:r>
                        <a:rPr lang="ka-GE" sz="2400" kern="1200" dirty="0">
                          <a:solidFill>
                            <a:schemeClr val="tx1">
                              <a:lumMod val="50000"/>
                            </a:schemeClr>
                          </a:solidFill>
                          <a:effectLst/>
                        </a:rPr>
                        <a:t>ბ) 24 სპეციალიზაციის პროფესიული/დარგობრივი მოდულისაგან, ჯამში 105 კრედიტის მოცულობით.</a:t>
                      </a:r>
                      <a:endParaRPr lang="en-US" sz="2400" kern="1200" dirty="0">
                        <a:solidFill>
                          <a:schemeClr val="tx1">
                            <a:lumMod val="50000"/>
                          </a:schemeClr>
                        </a:solidFill>
                        <a:effectLst/>
                      </a:endParaRPr>
                    </a:p>
                    <a:p>
                      <a:pPr algn="ctr"/>
                      <a:endParaRPr lang="ru-RU" sz="1600" b="1" dirty="0">
                        <a:solidFill>
                          <a:schemeClr val="accent4"/>
                        </a:solidFill>
                        <a:latin typeface="+mj-lt"/>
                      </a:endParaRPr>
                    </a:p>
                  </a:txBody>
                  <a:tcPr marL="92013" marR="92013" anchor="ctr"/>
                </a:tc>
                <a:extLst>
                  <a:ext uri="{0D108BD9-81ED-4DB2-BD59-A6C34878D82A}">
                    <a16:rowId xmlns:a16="http://schemas.microsoft.com/office/drawing/2014/main" val="3402420211"/>
                  </a:ext>
                </a:extLst>
              </a:tr>
            </a:tbl>
          </a:graphicData>
        </a:graphic>
      </p:graphicFrame>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5</a:t>
            </a:fld>
            <a:endParaRPr lang="en-US" dirty="0"/>
          </a:p>
        </p:txBody>
      </p:sp>
    </p:spTree>
    <p:extLst>
      <p:ext uri="{BB962C8B-B14F-4D97-AF65-F5344CB8AC3E}">
        <p14:creationId xmlns:p14="http://schemas.microsoft.com/office/powerpoint/2010/main" val="221184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FDB7F9-9A4A-44DF-91B9-999D81B8E9A3}"/>
              </a:ext>
            </a:extLst>
          </p:cNvPr>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4" name="Title 3">
            <a:extLst>
              <a:ext uri="{FF2B5EF4-FFF2-40B4-BE49-F238E27FC236}">
                <a16:creationId xmlns:a16="http://schemas.microsoft.com/office/drawing/2014/main" id="{E49658AD-86FA-4A3B-A5AC-53CDD682CF27}"/>
              </a:ext>
            </a:extLst>
          </p:cNvPr>
          <p:cNvSpPr>
            <a:spLocks noGrp="1"/>
          </p:cNvSpPr>
          <p:nvPr>
            <p:ph type="title"/>
          </p:nvPr>
        </p:nvSpPr>
        <p:spPr>
          <a:xfrm rot="-360000">
            <a:off x="59558" y="838220"/>
            <a:ext cx="5646305" cy="1435477"/>
          </a:xfrm>
        </p:spPr>
        <p:txBody>
          <a:bodyPr>
            <a:normAutofit fontScale="90000"/>
          </a:bodyPr>
          <a:lstStyle/>
          <a:p>
            <a:r>
              <a:rPr lang="ka-GE" dirty="0"/>
              <a:t>დასაქმების სფერო და შესაძლებლობები</a:t>
            </a:r>
            <a:br>
              <a:rPr lang="en-US" dirty="0"/>
            </a:br>
            <a:endParaRPr lang="en-US" dirty="0"/>
          </a:p>
        </p:txBody>
      </p:sp>
      <p:sp>
        <p:nvSpPr>
          <p:cNvPr id="5" name="Text Placeholder 4">
            <a:extLst>
              <a:ext uri="{FF2B5EF4-FFF2-40B4-BE49-F238E27FC236}">
                <a16:creationId xmlns:a16="http://schemas.microsoft.com/office/drawing/2014/main" id="{933F8E72-DFFF-4F62-B3D2-731709892B51}"/>
              </a:ext>
            </a:extLst>
          </p:cNvPr>
          <p:cNvSpPr>
            <a:spLocks noGrp="1"/>
          </p:cNvSpPr>
          <p:nvPr>
            <p:ph type="body" idx="1"/>
          </p:nvPr>
        </p:nvSpPr>
        <p:spPr>
          <a:xfrm>
            <a:off x="911225" y="2786070"/>
            <a:ext cx="9050311" cy="1469701"/>
          </a:xfrm>
        </p:spPr>
        <p:txBody>
          <a:bodyPr>
            <a:normAutofit/>
          </a:bodyPr>
          <a:lstStyle/>
          <a:p>
            <a:r>
              <a:rPr lang="ka-GE" sz="2600" dirty="0"/>
              <a:t>პროგრამის დასრულების შემდეგ პირს შეუძლია დასაქმდეს აღმზრდელის პოზიციაზე, ასევე იმუშაოს თვითდასაქმებით, აღმზრდელად.</a:t>
            </a:r>
            <a:endParaRPr lang="en-US" sz="2600" dirty="0"/>
          </a:p>
          <a:p>
            <a:endParaRPr lang="en-US" dirty="0"/>
          </a:p>
        </p:txBody>
      </p:sp>
    </p:spTree>
    <p:extLst>
      <p:ext uri="{BB962C8B-B14F-4D97-AF65-F5344CB8AC3E}">
        <p14:creationId xmlns:p14="http://schemas.microsoft.com/office/powerpoint/2010/main" val="1804053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6" name="Title 1">
            <a:extLst>
              <a:ext uri="{FF2B5EF4-FFF2-40B4-BE49-F238E27FC236}">
                <a16:creationId xmlns:a16="http://schemas.microsoft.com/office/drawing/2014/main" id="{2FB32867-F81F-437D-A4C4-7527E527BA86}"/>
              </a:ext>
            </a:extLst>
          </p:cNvPr>
          <p:cNvSpPr txBox="1">
            <a:spLocks/>
          </p:cNvSpPr>
          <p:nvPr/>
        </p:nvSpPr>
        <p:spPr>
          <a:xfrm>
            <a:off x="845835" y="857503"/>
            <a:ext cx="9719774" cy="854564"/>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marL="342900" indent="-342900" algn="ctr">
              <a:spcBef>
                <a:spcPts val="1000"/>
              </a:spcBef>
            </a:pPr>
            <a:r>
              <a:rPr lang="ka-GE" dirty="0">
                <a:solidFill>
                  <a:prstClr val="black">
                    <a:lumMod val="95000"/>
                    <a:lumOff val="5000"/>
                  </a:prstClr>
                </a:solidFill>
                <a:ea typeface="+mn-ea"/>
                <a:cs typeface="+mn-cs"/>
              </a:rPr>
              <a:t>                   პროგრამაზე პროფესიული სტუდენტის სწავლა უფასო</a:t>
            </a:r>
            <a:br>
              <a:rPr lang="ka-GE" dirty="0">
                <a:solidFill>
                  <a:prstClr val="black">
                    <a:lumMod val="95000"/>
                    <a:lumOff val="5000"/>
                  </a:prstClr>
                </a:solidFill>
                <a:ea typeface="+mn-ea"/>
                <a:cs typeface="+mn-cs"/>
              </a:rPr>
            </a:br>
            <a:r>
              <a:rPr lang="ka-GE" dirty="0">
                <a:solidFill>
                  <a:prstClr val="black">
                    <a:lumMod val="95000"/>
                    <a:lumOff val="5000"/>
                  </a:prstClr>
                </a:solidFill>
                <a:ea typeface="+mn-ea"/>
                <a:cs typeface="+mn-cs"/>
              </a:rPr>
              <a:t>სწავლას სრულად აფინანსებს სახელმწიფო</a:t>
            </a:r>
            <a:endParaRPr lang="en-US" dirty="0"/>
          </a:p>
        </p:txBody>
      </p:sp>
      <p:sp>
        <p:nvSpPr>
          <p:cNvPr id="7" name="Content Placeholder 2">
            <a:extLst>
              <a:ext uri="{FF2B5EF4-FFF2-40B4-BE49-F238E27FC236}">
                <a16:creationId xmlns:a16="http://schemas.microsoft.com/office/drawing/2014/main" id="{E117A9A4-50BE-4349-BD1F-A75FDE8E5BB6}"/>
              </a:ext>
            </a:extLst>
          </p:cNvPr>
          <p:cNvSpPr txBox="1">
            <a:spLocks/>
          </p:cNvSpPr>
          <p:nvPr/>
        </p:nvSpPr>
        <p:spPr>
          <a:xfrm>
            <a:off x="1511254" y="2405927"/>
            <a:ext cx="10613527" cy="3290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sz="2000" dirty="0"/>
              <a:t>პროფესიულ პროგრამაზე სწავლის მსურველთა</a:t>
            </a:r>
            <a:br>
              <a:rPr lang="ka-GE" sz="2000" dirty="0"/>
            </a:br>
            <a:r>
              <a:rPr lang="ka-GE" sz="2000" dirty="0"/>
              <a:t>რეგისტრაცია მიმდინარეობს </a:t>
            </a:r>
            <a:r>
              <a:rPr lang="ka-GE" sz="2000" b="1" dirty="0"/>
              <a:t>2022 წლის 2 მაისიდან 22 აგვისტოს ჩათვლით</a:t>
            </a:r>
          </a:p>
          <a:p>
            <a:r>
              <a:rPr lang="ka-GE" sz="2000" dirty="0"/>
              <a:t>რეგისტრაციის გავლა შესაძლებელია ვებ- გვერდზე: </a:t>
            </a:r>
            <a:r>
              <a:rPr lang="en-US" sz="2000" b="1" dirty="0"/>
              <a:t>vet.emis.ge </a:t>
            </a:r>
            <a:r>
              <a:rPr lang="en-US" sz="2000" dirty="0"/>
              <a:t> </a:t>
            </a:r>
          </a:p>
          <a:p>
            <a:r>
              <a:rPr lang="ka-GE" sz="2000" dirty="0"/>
              <a:t>ან თამარ მეფის ქ. 59 (აწსუ </a:t>
            </a:r>
            <a:r>
              <a:rPr lang="en-US" sz="2000" dirty="0"/>
              <a:t>I </a:t>
            </a:r>
            <a:r>
              <a:rPr lang="ka-GE" sz="2000" dirty="0"/>
              <a:t>კორპუსი, </a:t>
            </a:r>
            <a:r>
              <a:rPr lang="en-US" sz="2000" dirty="0"/>
              <a:t>N -1107</a:t>
            </a:r>
            <a:r>
              <a:rPr lang="ka-GE" sz="2000" dirty="0"/>
              <a:t>)</a:t>
            </a:r>
          </a:p>
          <a:p>
            <a:r>
              <a:rPr lang="ka-GE" sz="2000" dirty="0"/>
              <a:t> პროგრამაზე ჩარიცხვა მოხდება მოტივაციური გასაუბრების საფუძველზე. </a:t>
            </a:r>
            <a:br>
              <a:rPr lang="en-US" sz="2000" dirty="0"/>
            </a:br>
            <a:br>
              <a:rPr lang="en-US" sz="2000" dirty="0"/>
            </a:br>
            <a:r>
              <a:rPr lang="ka-GE" sz="2000" dirty="0"/>
              <a:t>დამატებითი კითხვების შემთხვევაში მოგვწერეთ </a:t>
            </a:r>
            <a:r>
              <a:rPr lang="en-US" sz="2000" dirty="0"/>
              <a:t>Facebook </a:t>
            </a:r>
            <a:r>
              <a:rPr lang="ka-GE" sz="2000" dirty="0"/>
              <a:t>გვერდზე- </a:t>
            </a:r>
            <a:r>
              <a:rPr lang="ka-GE" sz="2000" b="1" dirty="0"/>
              <a:t>„აწსუ პროფესიული და უწყვეტი განათლების ცენტრი’’</a:t>
            </a:r>
            <a:r>
              <a:rPr lang="ka-GE" sz="2000" dirty="0"/>
              <a:t>, ან მიმართეთ პროგრამის ხელმძღვანელს . ( მარეხი ნიკოლაძე - 571211810)</a:t>
            </a:r>
          </a:p>
          <a:p>
            <a:endParaRPr lang="en-US" dirty="0"/>
          </a:p>
        </p:txBody>
      </p:sp>
    </p:spTree>
    <p:extLst>
      <p:ext uri="{BB962C8B-B14F-4D97-AF65-F5344CB8AC3E}">
        <p14:creationId xmlns:p14="http://schemas.microsoft.com/office/powerpoint/2010/main" val="4138966289"/>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BEF6C8FF-3D90-457B-9108-406F928CD7C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240</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Comic Sans MS</vt:lpstr>
      <vt:lpstr>Franklin Gothic Book</vt:lpstr>
      <vt:lpstr>Office Theme</vt:lpstr>
      <vt:lpstr>PowerPoint Presentation</vt:lpstr>
      <vt:lpstr>მისანიჭებელი კვალიფიკაცია </vt:lpstr>
      <vt:lpstr>პროგრამის მიზანი</vt:lpstr>
      <vt:lpstr>პროფესიული საგანმანათლებლო პროგრამების „აღმზრდელი“ დასრულების შემდეგ პირს შეუძლია:</vt:lpstr>
      <vt:lpstr>სტრუქტურა და მოდულები </vt:lpstr>
      <vt:lpstr>დასაქმების სფერო და შესაძლებლობები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2022-05-23T10:31:58Z</dcterms:created>
  <dcterms:modified xsi:type="dcterms:W3CDTF">2022-05-24T08:24:40Z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